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erif Display" charset="1" panose="02020502080505020204"/>
      <p:regular r:id="rId10"/>
    </p:embeddedFont>
    <p:embeddedFont>
      <p:font typeface="Noto Serif Display Bold" charset="1" panose="02020802080505020204"/>
      <p:regular r:id="rId11"/>
    </p:embeddedFont>
    <p:embeddedFont>
      <p:font typeface="Noto Serif Display Italics" charset="1" panose="02020502080505090204"/>
      <p:regular r:id="rId12"/>
    </p:embeddedFont>
    <p:embeddedFont>
      <p:font typeface="Noto Serif Display Bold Italics" charset="1" panose="02020802080505090204"/>
      <p:regular r:id="rId13"/>
    </p:embeddedFont>
    <p:embeddedFont>
      <p:font typeface="Noto Serif Display Thin" charset="1" panose="02020202080505020204"/>
      <p:regular r:id="rId14"/>
    </p:embeddedFont>
    <p:embeddedFont>
      <p:font typeface="Noto Serif Display Thin Italics" charset="1" panose="02020202080505090204"/>
      <p:regular r:id="rId15"/>
    </p:embeddedFont>
    <p:embeddedFont>
      <p:font typeface="Noto Serif Display Extra-Light" charset="1" panose="02020302080505020204"/>
      <p:regular r:id="rId16"/>
    </p:embeddedFont>
    <p:embeddedFont>
      <p:font typeface="Noto Serif Display Extra-Light Italics" charset="1" panose="02020302080505090204"/>
      <p:regular r:id="rId17"/>
    </p:embeddedFont>
    <p:embeddedFont>
      <p:font typeface="Noto Serif Display Light" charset="1" panose="02020402080505020204"/>
      <p:regular r:id="rId18"/>
    </p:embeddedFont>
    <p:embeddedFont>
      <p:font typeface="Noto Serif Display Light Italics" charset="1" panose="02020402080505090204"/>
      <p:regular r:id="rId19"/>
    </p:embeddedFont>
    <p:embeddedFont>
      <p:font typeface="Noto Serif Display Medium" charset="1" panose="02020602080505020204"/>
      <p:regular r:id="rId20"/>
    </p:embeddedFont>
    <p:embeddedFont>
      <p:font typeface="Noto Serif Display Medium Italics" charset="1" panose="02020602080505090204"/>
      <p:regular r:id="rId21"/>
    </p:embeddedFont>
    <p:embeddedFont>
      <p:font typeface="Noto Serif Display Semi-Bold" charset="1" panose="02020702080505020204"/>
      <p:regular r:id="rId22"/>
    </p:embeddedFont>
    <p:embeddedFont>
      <p:font typeface="Noto Serif Display Semi-Bold Italics" charset="1" panose="02020702080505090204"/>
      <p:regular r:id="rId23"/>
    </p:embeddedFont>
    <p:embeddedFont>
      <p:font typeface="Noto Serif Display Ultra-Bold" charset="1" panose="02020902080505020204"/>
      <p:regular r:id="rId24"/>
    </p:embeddedFont>
    <p:embeddedFont>
      <p:font typeface="Noto Serif Display Ultra-Bold Italics" charset="1" panose="02020902080505090204"/>
      <p:regular r:id="rId25"/>
    </p:embeddedFont>
    <p:embeddedFont>
      <p:font typeface="Noto Serif Display Heavy" charset="1" panose="02020A02080505020204"/>
      <p:regular r:id="rId26"/>
    </p:embeddedFont>
    <p:embeddedFont>
      <p:font typeface="Noto Serif Display Heavy Italics" charset="1" panose="02020A02080505090204"/>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028700" y="3711730"/>
            <a:ext cx="16230600" cy="2453641"/>
          </a:xfrm>
          <a:prstGeom prst="rect">
            <a:avLst/>
          </a:prstGeom>
        </p:spPr>
        <p:txBody>
          <a:bodyPr anchor="t" rtlCol="false" tIns="0" lIns="0" bIns="0" rIns="0">
            <a:spAutoFit/>
          </a:bodyPr>
          <a:lstStyle/>
          <a:p>
            <a:pPr algn="ctr">
              <a:lnSpc>
                <a:spcPts val="9360"/>
              </a:lnSpc>
            </a:pPr>
            <a:r>
              <a:rPr lang="en-US" sz="10400">
                <a:solidFill>
                  <a:srgbClr val="2E2D2D"/>
                </a:solidFill>
                <a:latin typeface="Noto Serif Display"/>
              </a:rPr>
              <a:t>Collision </a:t>
            </a:r>
          </a:p>
          <a:p>
            <a:pPr algn="ctr" marL="0" indent="0" lvl="0">
              <a:lnSpc>
                <a:spcPts val="9360"/>
              </a:lnSpc>
              <a:spcBef>
                <a:spcPct val="0"/>
              </a:spcBef>
            </a:pPr>
            <a:r>
              <a:rPr lang="en-US" sz="10400">
                <a:solidFill>
                  <a:srgbClr val="2E2D2D"/>
                </a:solidFill>
                <a:latin typeface="Noto Serif Display"/>
              </a:rPr>
              <a:t>Avoidance</a:t>
            </a:r>
          </a:p>
        </p:txBody>
      </p:sp>
      <p:sp>
        <p:nvSpPr>
          <p:cNvPr name="TextBox 3" id="3"/>
          <p:cNvSpPr txBox="true"/>
          <p:nvPr/>
        </p:nvSpPr>
        <p:spPr>
          <a:xfrm rot="0">
            <a:off x="1028700" y="6353972"/>
            <a:ext cx="16230600" cy="537845"/>
          </a:xfrm>
          <a:prstGeom prst="rect">
            <a:avLst/>
          </a:prstGeom>
        </p:spPr>
        <p:txBody>
          <a:bodyPr anchor="t" rtlCol="false" tIns="0" lIns="0" bIns="0" rIns="0">
            <a:spAutoFit/>
          </a:bodyPr>
          <a:lstStyle/>
          <a:p>
            <a:pPr algn="ctr">
              <a:lnSpc>
                <a:spcPts val="4479"/>
              </a:lnSpc>
            </a:pPr>
            <a:r>
              <a:rPr lang="en-US" sz="3199">
                <a:solidFill>
                  <a:srgbClr val="2E2D2D"/>
                </a:solidFill>
                <a:latin typeface="Montserrat Medium"/>
              </a:rPr>
              <a:t>İbrahim UYSAL - Tunahan KARYAĞDI</a:t>
            </a:r>
          </a:p>
        </p:txBody>
      </p:sp>
      <p:sp>
        <p:nvSpPr>
          <p:cNvPr name="Freeform 4" id="4"/>
          <p:cNvSpPr/>
          <p:nvPr/>
        </p:nvSpPr>
        <p:spPr>
          <a:xfrm flipH="false" flipV="false" rot="0">
            <a:off x="-1613624" y="5786005"/>
            <a:ext cx="7315200" cy="1250234"/>
          </a:xfrm>
          <a:custGeom>
            <a:avLst/>
            <a:gdLst/>
            <a:ahLst/>
            <a:cxnLst/>
            <a:rect r="r" b="b" t="t" l="l"/>
            <a:pathLst>
              <a:path h="1250234" w="7315200">
                <a:moveTo>
                  <a:pt x="0" y="0"/>
                </a:moveTo>
                <a:lnTo>
                  <a:pt x="7315200" y="0"/>
                </a:lnTo>
                <a:lnTo>
                  <a:pt x="7315200" y="1250235"/>
                </a:lnTo>
                <a:lnTo>
                  <a:pt x="0" y="1250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07841" y="2837544"/>
            <a:ext cx="7822350" cy="1920031"/>
          </a:xfrm>
          <a:custGeom>
            <a:avLst/>
            <a:gdLst/>
            <a:ahLst/>
            <a:cxnLst/>
            <a:rect r="r" b="b" t="t" l="l"/>
            <a:pathLst>
              <a:path h="1920031" w="7822350">
                <a:moveTo>
                  <a:pt x="0" y="0"/>
                </a:moveTo>
                <a:lnTo>
                  <a:pt x="7822350" y="0"/>
                </a:lnTo>
                <a:lnTo>
                  <a:pt x="7822350" y="1920032"/>
                </a:lnTo>
                <a:lnTo>
                  <a:pt x="0" y="1920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C786"/>
            </a:solidFill>
          </p:spPr>
        </p:sp>
        <p:sp>
          <p:nvSpPr>
            <p:cNvPr name="TextBox 4" id="4"/>
            <p:cNvSpPr txBox="true"/>
            <p:nvPr/>
          </p:nvSpPr>
          <p:spPr>
            <a:xfrm>
              <a:off x="0" y="-28575"/>
              <a:ext cx="2408296" cy="2737908"/>
            </a:xfrm>
            <a:prstGeom prst="rect">
              <a:avLst/>
            </a:prstGeom>
          </p:spPr>
          <p:txBody>
            <a:bodyPr anchor="ctr" rtlCol="false" tIns="50800" lIns="50800" bIns="50800" rIns="50800"/>
            <a:lstStyle/>
            <a:p>
              <a:pPr algn="ctr">
                <a:lnSpc>
                  <a:spcPts val="3240"/>
                </a:lnSpc>
              </a:pPr>
            </a:p>
          </p:txBody>
        </p:sp>
      </p:grpSp>
      <p:grpSp>
        <p:nvGrpSpPr>
          <p:cNvPr name="Group 5" id="5"/>
          <p:cNvGrpSpPr/>
          <p:nvPr/>
        </p:nvGrpSpPr>
        <p:grpSpPr>
          <a:xfrm rot="0">
            <a:off x="9833990" y="808346"/>
            <a:ext cx="7782497" cy="8783329"/>
            <a:chOff x="0" y="0"/>
            <a:chExt cx="10376663" cy="11711105"/>
          </a:xfrm>
        </p:grpSpPr>
        <p:pic>
          <p:nvPicPr>
            <p:cNvPr name="Picture 6" id="6"/>
            <p:cNvPicPr>
              <a:picLocks noChangeAspect="true"/>
            </p:cNvPicPr>
            <p:nvPr/>
          </p:nvPicPr>
          <p:blipFill>
            <a:blip r:embed="rId2"/>
            <a:srcRect l="15162" t="0" r="15162" b="0"/>
            <a:stretch>
              <a:fillRect/>
            </a:stretch>
          </p:blipFill>
          <p:spPr>
            <a:xfrm flipH="false" flipV="false">
              <a:off x="0" y="0"/>
              <a:ext cx="10376663" cy="11711105"/>
            </a:xfrm>
            <a:prstGeom prst="rect">
              <a:avLst/>
            </a:prstGeom>
          </p:spPr>
        </p:pic>
      </p:grpSp>
      <p:sp>
        <p:nvSpPr>
          <p:cNvPr name="TextBox 7" id="7"/>
          <p:cNvSpPr txBox="true"/>
          <p:nvPr/>
        </p:nvSpPr>
        <p:spPr>
          <a:xfrm rot="0">
            <a:off x="1028700" y="4039866"/>
            <a:ext cx="7706135" cy="2959559"/>
          </a:xfrm>
          <a:prstGeom prst="rect">
            <a:avLst/>
          </a:prstGeom>
        </p:spPr>
        <p:txBody>
          <a:bodyPr anchor="t" rtlCol="false" tIns="0" lIns="0" bIns="0" rIns="0">
            <a:spAutoFit/>
          </a:bodyPr>
          <a:lstStyle/>
          <a:p>
            <a:pPr>
              <a:lnSpc>
                <a:spcPts val="2965"/>
              </a:lnSpc>
            </a:pPr>
            <a:r>
              <a:rPr lang="en-US" sz="2281">
                <a:solidFill>
                  <a:srgbClr val="2E2D2D"/>
                </a:solidFill>
                <a:latin typeface="Montserrat"/>
              </a:rPr>
              <a:t>Deniz kazalarının çoğu insan faktörlerinden kaynaklanır ve genellikle kıyı şeridine, karaya çıkma noktalarına ve diğer gemilere zarar verir. Gemi çarpışmalarını önlemek için belirlenen manevralar, "Denizde Çatışmayı Önleme Tüzüğü"nde (COLREG) belirtilmiştir. Sivil havacılıkta olduğu gibi, gemi trafiğini yönetmek için otomatik bir sistem yoktur, bu nedenle yoğun bölgelerde kazalara neden olabilir.</a:t>
            </a:r>
          </a:p>
        </p:txBody>
      </p:sp>
      <p:sp>
        <p:nvSpPr>
          <p:cNvPr name="TextBox 8" id="8"/>
          <p:cNvSpPr txBox="true"/>
          <p:nvPr/>
        </p:nvSpPr>
        <p:spPr>
          <a:xfrm rot="0">
            <a:off x="1064003" y="990600"/>
            <a:ext cx="8115300" cy="443865"/>
          </a:xfrm>
          <a:prstGeom prst="rect">
            <a:avLst/>
          </a:prstGeom>
        </p:spPr>
        <p:txBody>
          <a:bodyPr anchor="t" rtlCol="false" tIns="0" lIns="0" bIns="0" rIns="0">
            <a:spAutoFit/>
          </a:bodyPr>
          <a:lstStyle/>
          <a:p>
            <a:pPr>
              <a:lnSpc>
                <a:spcPts val="3644"/>
              </a:lnSpc>
            </a:pPr>
            <a:r>
              <a:rPr lang="en-US" sz="2699" spc="539">
                <a:solidFill>
                  <a:srgbClr val="2E2D2D"/>
                </a:solidFill>
                <a:latin typeface="Montserrat"/>
              </a:rPr>
              <a:t>PROJE FIKRI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5151088" y="1828741"/>
            <a:ext cx="7985823" cy="7973850"/>
          </a:xfrm>
          <a:custGeom>
            <a:avLst/>
            <a:gdLst/>
            <a:ahLst/>
            <a:cxnLst/>
            <a:rect r="r" b="b" t="t" l="l"/>
            <a:pathLst>
              <a:path h="7973850" w="7985823">
                <a:moveTo>
                  <a:pt x="0" y="0"/>
                </a:moveTo>
                <a:lnTo>
                  <a:pt x="7985824" y="0"/>
                </a:lnTo>
                <a:lnTo>
                  <a:pt x="7985824" y="7973851"/>
                </a:lnTo>
                <a:lnTo>
                  <a:pt x="0" y="7973851"/>
                </a:lnTo>
                <a:lnTo>
                  <a:pt x="0" y="0"/>
                </a:lnTo>
                <a:close/>
              </a:path>
            </a:pathLst>
          </a:custGeom>
          <a:blipFill>
            <a:blip r:embed="rId2"/>
            <a:stretch>
              <a:fillRect l="0" t="0" r="0" b="0"/>
            </a:stretch>
          </a:blipFill>
        </p:spPr>
      </p:sp>
      <p:sp>
        <p:nvSpPr>
          <p:cNvPr name="TextBox 3" id="3"/>
          <p:cNvSpPr txBox="true"/>
          <p:nvPr/>
        </p:nvSpPr>
        <p:spPr>
          <a:xfrm rot="0">
            <a:off x="1028700" y="990600"/>
            <a:ext cx="8115300" cy="443865"/>
          </a:xfrm>
          <a:prstGeom prst="rect">
            <a:avLst/>
          </a:prstGeom>
        </p:spPr>
        <p:txBody>
          <a:bodyPr anchor="t" rtlCol="false" tIns="0" lIns="0" bIns="0" rIns="0">
            <a:spAutoFit/>
          </a:bodyPr>
          <a:lstStyle/>
          <a:p>
            <a:pPr>
              <a:lnSpc>
                <a:spcPts val="3644"/>
              </a:lnSpc>
            </a:pPr>
            <a:r>
              <a:rPr lang="en-US" sz="2699" spc="539">
                <a:solidFill>
                  <a:srgbClr val="2E2D2D"/>
                </a:solidFill>
                <a:latin typeface="Montserrat"/>
              </a:rPr>
              <a:t>PROJE DIYAGRAMI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028700" y="3829261"/>
            <a:ext cx="16230600" cy="0"/>
          </a:xfrm>
          <a:prstGeom prst="line">
            <a:avLst/>
          </a:prstGeom>
          <a:ln cap="flat" w="38100">
            <a:solidFill>
              <a:srgbClr val="2E2D2D"/>
            </a:solidFill>
            <a:prstDash val="solid"/>
            <a:headEnd type="none" len="sm" w="sm"/>
            <a:tailEnd type="none" len="sm" w="sm"/>
          </a:ln>
        </p:spPr>
      </p:sp>
      <p:sp>
        <p:nvSpPr>
          <p:cNvPr name="TextBox 3" id="3"/>
          <p:cNvSpPr txBox="true"/>
          <p:nvPr/>
        </p:nvSpPr>
        <p:spPr>
          <a:xfrm rot="0">
            <a:off x="1564930" y="4592220"/>
            <a:ext cx="2379782" cy="685800"/>
          </a:xfrm>
          <a:prstGeom prst="rect">
            <a:avLst/>
          </a:prstGeom>
        </p:spPr>
        <p:txBody>
          <a:bodyPr anchor="t" rtlCol="false" tIns="0" lIns="0" bIns="0" rIns="0">
            <a:spAutoFit/>
          </a:bodyPr>
          <a:lstStyle/>
          <a:p>
            <a:pPr algn="ctr">
              <a:lnSpc>
                <a:spcPts val="5400"/>
              </a:lnSpc>
            </a:pPr>
            <a:r>
              <a:rPr lang="en-US" sz="4500">
                <a:solidFill>
                  <a:srgbClr val="000000"/>
                </a:solidFill>
                <a:latin typeface="Montserrat Medium"/>
              </a:rPr>
              <a:t>Ticari</a:t>
            </a:r>
          </a:p>
        </p:txBody>
      </p:sp>
      <p:sp>
        <p:nvSpPr>
          <p:cNvPr name="TextBox 4" id="4"/>
          <p:cNvSpPr txBox="true"/>
          <p:nvPr/>
        </p:nvSpPr>
        <p:spPr>
          <a:xfrm rot="0">
            <a:off x="13714638" y="4592220"/>
            <a:ext cx="2379782" cy="685800"/>
          </a:xfrm>
          <a:prstGeom prst="rect">
            <a:avLst/>
          </a:prstGeom>
        </p:spPr>
        <p:txBody>
          <a:bodyPr anchor="t" rtlCol="false" tIns="0" lIns="0" bIns="0" rIns="0">
            <a:spAutoFit/>
          </a:bodyPr>
          <a:lstStyle/>
          <a:p>
            <a:pPr algn="ctr">
              <a:lnSpc>
                <a:spcPts val="5400"/>
              </a:lnSpc>
            </a:pPr>
            <a:r>
              <a:rPr lang="en-US" sz="4500">
                <a:solidFill>
                  <a:srgbClr val="000000"/>
                </a:solidFill>
                <a:latin typeface="Montserrat Medium"/>
              </a:rPr>
              <a:t>Askeri</a:t>
            </a:r>
          </a:p>
        </p:txBody>
      </p:sp>
      <p:sp>
        <p:nvSpPr>
          <p:cNvPr name="Freeform 5" id="5"/>
          <p:cNvSpPr/>
          <p:nvPr/>
        </p:nvSpPr>
        <p:spPr>
          <a:xfrm flipH="false" flipV="false" rot="0">
            <a:off x="2010911" y="3104401"/>
            <a:ext cx="1487820" cy="1487820"/>
          </a:xfrm>
          <a:custGeom>
            <a:avLst/>
            <a:gdLst/>
            <a:ahLst/>
            <a:cxnLst/>
            <a:rect r="r" b="b" t="t" l="l"/>
            <a:pathLst>
              <a:path h="1487820" w="1487820">
                <a:moveTo>
                  <a:pt x="0" y="0"/>
                </a:moveTo>
                <a:lnTo>
                  <a:pt x="1487820" y="0"/>
                </a:lnTo>
                <a:lnTo>
                  <a:pt x="1487820" y="1487819"/>
                </a:lnTo>
                <a:lnTo>
                  <a:pt x="0" y="14878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53961" y="3104401"/>
            <a:ext cx="1487820" cy="1487820"/>
          </a:xfrm>
          <a:custGeom>
            <a:avLst/>
            <a:gdLst/>
            <a:ahLst/>
            <a:cxnLst/>
            <a:rect r="r" b="b" t="t" l="l"/>
            <a:pathLst>
              <a:path h="1487820" w="1487820">
                <a:moveTo>
                  <a:pt x="0" y="0"/>
                </a:moveTo>
                <a:lnTo>
                  <a:pt x="1487819" y="0"/>
                </a:lnTo>
                <a:lnTo>
                  <a:pt x="1487819" y="1487819"/>
                </a:lnTo>
                <a:lnTo>
                  <a:pt x="0" y="14878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41562" y="5575133"/>
            <a:ext cx="5914338" cy="1941195"/>
          </a:xfrm>
          <a:prstGeom prst="rect">
            <a:avLst/>
          </a:prstGeom>
        </p:spPr>
        <p:txBody>
          <a:bodyPr anchor="t" rtlCol="false" tIns="0" lIns="0" bIns="0" rIns="0">
            <a:spAutoFit/>
          </a:bodyPr>
          <a:lstStyle/>
          <a:p>
            <a:pPr algn="ctr" marL="518160" indent="-259080" lvl="1">
              <a:lnSpc>
                <a:spcPts val="3120"/>
              </a:lnSpc>
              <a:buFont typeface="Arial"/>
              <a:buChar char="•"/>
            </a:pPr>
            <a:r>
              <a:rPr lang="en-US" sz="2400">
                <a:solidFill>
                  <a:srgbClr val="2E2D2D"/>
                </a:solidFill>
                <a:latin typeface="Montserrat"/>
              </a:rPr>
              <a:t>Kıyı Güvenliği sistemine entegre edilerek boğazlar ve sahil güvenliği sağlayabilir</a:t>
            </a:r>
          </a:p>
          <a:p>
            <a:pPr algn="ctr" marL="518160" indent="-259080" lvl="1">
              <a:lnSpc>
                <a:spcPts val="3120"/>
              </a:lnSpc>
              <a:buFont typeface="Arial"/>
              <a:buChar char="•"/>
            </a:pPr>
            <a:r>
              <a:rPr lang="en-US" sz="2400">
                <a:solidFill>
                  <a:srgbClr val="2E2D2D"/>
                </a:solidFill>
                <a:latin typeface="Montserrat"/>
              </a:rPr>
              <a:t>Sadece Kıyı Güvenliğine değil diğer ülkelerde de kullanılabilir</a:t>
            </a:r>
          </a:p>
        </p:txBody>
      </p:sp>
      <p:sp>
        <p:nvSpPr>
          <p:cNvPr name="TextBox 8" id="8"/>
          <p:cNvSpPr txBox="true"/>
          <p:nvPr/>
        </p:nvSpPr>
        <p:spPr>
          <a:xfrm rot="0">
            <a:off x="1028700" y="1833571"/>
            <a:ext cx="16230600" cy="1095375"/>
          </a:xfrm>
          <a:prstGeom prst="rect">
            <a:avLst/>
          </a:prstGeom>
        </p:spPr>
        <p:txBody>
          <a:bodyPr anchor="t" rtlCol="false" tIns="0" lIns="0" bIns="0" rIns="0">
            <a:spAutoFit/>
          </a:bodyPr>
          <a:lstStyle/>
          <a:p>
            <a:pPr>
              <a:lnSpc>
                <a:spcPts val="8640"/>
              </a:lnSpc>
            </a:pPr>
            <a:r>
              <a:rPr lang="en-US" sz="7200">
                <a:solidFill>
                  <a:srgbClr val="2E2D2D"/>
                </a:solidFill>
                <a:latin typeface="Noto Serif Display Light"/>
              </a:rPr>
              <a:t>Hem ticari hem de askeri</a:t>
            </a:r>
          </a:p>
        </p:txBody>
      </p:sp>
      <p:sp>
        <p:nvSpPr>
          <p:cNvPr name="TextBox 9" id="9"/>
          <p:cNvSpPr txBox="true"/>
          <p:nvPr/>
        </p:nvSpPr>
        <p:spPr>
          <a:xfrm rot="0">
            <a:off x="11477625" y="5575133"/>
            <a:ext cx="6033401" cy="1550670"/>
          </a:xfrm>
          <a:prstGeom prst="rect">
            <a:avLst/>
          </a:prstGeom>
        </p:spPr>
        <p:txBody>
          <a:bodyPr anchor="t" rtlCol="false" tIns="0" lIns="0" bIns="0" rIns="0">
            <a:spAutoFit/>
          </a:bodyPr>
          <a:lstStyle/>
          <a:p>
            <a:pPr algn="ctr" marL="518160" indent="-259080" lvl="1">
              <a:lnSpc>
                <a:spcPts val="3120"/>
              </a:lnSpc>
              <a:buFont typeface="Arial"/>
              <a:buChar char="•"/>
            </a:pPr>
            <a:r>
              <a:rPr lang="en-US" sz="2400">
                <a:solidFill>
                  <a:srgbClr val="2E2D2D"/>
                </a:solidFill>
                <a:latin typeface="Montserrat"/>
              </a:rPr>
              <a:t>Tehdit Tespiti ve Analizi:</a:t>
            </a:r>
          </a:p>
          <a:p>
            <a:pPr algn="ctr" marL="518160" indent="-259080" lvl="1">
              <a:lnSpc>
                <a:spcPts val="3120"/>
              </a:lnSpc>
              <a:buFont typeface="Arial"/>
              <a:buChar char="•"/>
            </a:pPr>
            <a:r>
              <a:rPr lang="en-US" sz="2400">
                <a:solidFill>
                  <a:srgbClr val="2E2D2D"/>
                </a:solidFill>
                <a:latin typeface="Montserrat"/>
              </a:rPr>
              <a:t>Rota Optimizasyonu ve Kaçınma Stratejileri</a:t>
            </a:r>
          </a:p>
          <a:p>
            <a:pPr algn="ctr" marL="518160" indent="-259080" lvl="1">
              <a:lnSpc>
                <a:spcPts val="3120"/>
              </a:lnSpc>
              <a:buFont typeface="Arial"/>
              <a:buChar char="•"/>
            </a:pPr>
            <a:r>
              <a:rPr lang="en-US" sz="2400">
                <a:solidFill>
                  <a:srgbClr val="2E2D2D"/>
                </a:solidFill>
                <a:latin typeface="Montserrat"/>
              </a:rPr>
              <a:t>İzleme ve Gözetim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0227958" y="1790931"/>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1028700" y="2104671"/>
            <a:ext cx="7830112" cy="6077658"/>
          </a:xfrm>
          <a:custGeom>
            <a:avLst/>
            <a:gdLst/>
            <a:ahLst/>
            <a:cxnLst/>
            <a:rect r="r" b="b" t="t" l="l"/>
            <a:pathLst>
              <a:path h="6077658" w="7830112">
                <a:moveTo>
                  <a:pt x="0" y="0"/>
                </a:moveTo>
                <a:lnTo>
                  <a:pt x="7830112" y="0"/>
                </a:lnTo>
                <a:lnTo>
                  <a:pt x="7830112" y="6077658"/>
                </a:lnTo>
                <a:lnTo>
                  <a:pt x="0" y="6077658"/>
                </a:lnTo>
                <a:lnTo>
                  <a:pt x="0" y="0"/>
                </a:lnTo>
                <a:close/>
              </a:path>
            </a:pathLst>
          </a:custGeom>
          <a:blipFill>
            <a:blip r:embed="rId3"/>
            <a:stretch>
              <a:fillRect l="0" t="0" r="0" b="0"/>
            </a:stretch>
          </a:blipFill>
        </p:spPr>
      </p:sp>
      <p:sp>
        <p:nvSpPr>
          <p:cNvPr name="TextBox 4" id="4"/>
          <p:cNvSpPr txBox="true"/>
          <p:nvPr/>
        </p:nvSpPr>
        <p:spPr>
          <a:xfrm rot="0">
            <a:off x="1028700" y="990600"/>
            <a:ext cx="8115300" cy="443865"/>
          </a:xfrm>
          <a:prstGeom prst="rect">
            <a:avLst/>
          </a:prstGeom>
        </p:spPr>
        <p:txBody>
          <a:bodyPr anchor="t" rtlCol="false" tIns="0" lIns="0" bIns="0" rIns="0">
            <a:spAutoFit/>
          </a:bodyPr>
          <a:lstStyle/>
          <a:p>
            <a:pPr>
              <a:lnSpc>
                <a:spcPts val="3644"/>
              </a:lnSpc>
            </a:pPr>
            <a:r>
              <a:rPr lang="en-US" sz="2699" spc="539">
                <a:solidFill>
                  <a:srgbClr val="2E2D2D"/>
                </a:solidFill>
                <a:latin typeface="Montserrat"/>
              </a:rPr>
              <a:t>RAKIPLER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C786"/>
            </a:solidFill>
          </p:spPr>
        </p:sp>
        <p:sp>
          <p:nvSpPr>
            <p:cNvPr name="TextBox 4" id="4"/>
            <p:cNvSpPr txBox="true"/>
            <p:nvPr/>
          </p:nvSpPr>
          <p:spPr>
            <a:xfrm>
              <a:off x="0" y="-28575"/>
              <a:ext cx="2408296" cy="2737908"/>
            </a:xfrm>
            <a:prstGeom prst="rect">
              <a:avLst/>
            </a:prstGeom>
          </p:spPr>
          <p:txBody>
            <a:bodyPr anchor="ctr" rtlCol="false" tIns="50800" lIns="50800" bIns="50800" rIns="50800"/>
            <a:lstStyle/>
            <a:p>
              <a:pPr algn="ctr">
                <a:lnSpc>
                  <a:spcPts val="3240"/>
                </a:lnSpc>
              </a:pPr>
            </a:p>
          </p:txBody>
        </p:sp>
      </p:grpSp>
      <p:sp>
        <p:nvSpPr>
          <p:cNvPr name="Freeform 5" id="5"/>
          <p:cNvSpPr/>
          <p:nvPr/>
        </p:nvSpPr>
        <p:spPr>
          <a:xfrm flipH="false" flipV="false" rot="0">
            <a:off x="2529303" y="2231175"/>
            <a:ext cx="13229393" cy="5824651"/>
          </a:xfrm>
          <a:custGeom>
            <a:avLst/>
            <a:gdLst/>
            <a:ahLst/>
            <a:cxnLst/>
            <a:rect r="r" b="b" t="t" l="l"/>
            <a:pathLst>
              <a:path h="5824651" w="13229393">
                <a:moveTo>
                  <a:pt x="0" y="0"/>
                </a:moveTo>
                <a:lnTo>
                  <a:pt x="13229394" y="0"/>
                </a:lnTo>
                <a:lnTo>
                  <a:pt x="13229394" y="5824650"/>
                </a:lnTo>
                <a:lnTo>
                  <a:pt x="0" y="5824650"/>
                </a:lnTo>
                <a:lnTo>
                  <a:pt x="0" y="0"/>
                </a:lnTo>
                <a:close/>
              </a:path>
            </a:pathLst>
          </a:custGeom>
          <a:blipFill>
            <a:blip r:embed="rId2"/>
            <a:stretch>
              <a:fillRect l="0" t="0" r="0" b="0"/>
            </a:stretch>
          </a:blipFill>
        </p:spPr>
      </p:sp>
      <p:sp>
        <p:nvSpPr>
          <p:cNvPr name="TextBox 6" id="6"/>
          <p:cNvSpPr txBox="true"/>
          <p:nvPr/>
        </p:nvSpPr>
        <p:spPr>
          <a:xfrm rot="0">
            <a:off x="7723800" y="683895"/>
            <a:ext cx="2840401" cy="1095375"/>
          </a:xfrm>
          <a:prstGeom prst="rect">
            <a:avLst/>
          </a:prstGeom>
        </p:spPr>
        <p:txBody>
          <a:bodyPr anchor="t" rtlCol="false" tIns="0" lIns="0" bIns="0" rIns="0">
            <a:spAutoFit/>
          </a:bodyPr>
          <a:lstStyle/>
          <a:p>
            <a:pPr>
              <a:lnSpc>
                <a:spcPts val="8640"/>
              </a:lnSpc>
            </a:pPr>
            <a:r>
              <a:rPr lang="en-US" sz="7200">
                <a:solidFill>
                  <a:srgbClr val="2E2D2D"/>
                </a:solidFill>
                <a:latin typeface="Noto Serif Display Light"/>
              </a:rPr>
              <a:t>iPLAN</a:t>
            </a:r>
          </a:p>
        </p:txBody>
      </p:sp>
      <p:sp>
        <p:nvSpPr>
          <p:cNvPr name="TextBox 7" id="7"/>
          <p:cNvSpPr txBox="true"/>
          <p:nvPr/>
        </p:nvSpPr>
        <p:spPr>
          <a:xfrm rot="0">
            <a:off x="1064003" y="990600"/>
            <a:ext cx="8115300" cy="443865"/>
          </a:xfrm>
          <a:prstGeom prst="rect">
            <a:avLst/>
          </a:prstGeom>
        </p:spPr>
        <p:txBody>
          <a:bodyPr anchor="t" rtlCol="false" tIns="0" lIns="0" bIns="0" rIns="0">
            <a:spAutoFit/>
          </a:bodyPr>
          <a:lstStyle/>
          <a:p>
            <a:pPr>
              <a:lnSpc>
                <a:spcPts val="3644"/>
              </a:lnSpc>
            </a:pPr>
            <a:r>
              <a:rPr lang="en-US" sz="2699" spc="539">
                <a:solidFill>
                  <a:srgbClr val="2E2D2D"/>
                </a:solidFill>
                <a:latin typeface="Montserrat"/>
              </a:rPr>
              <a:t>MODELLER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C786"/>
            </a:solidFill>
          </p:spPr>
        </p:sp>
        <p:sp>
          <p:nvSpPr>
            <p:cNvPr name="TextBox 4" id="4"/>
            <p:cNvSpPr txBox="true"/>
            <p:nvPr/>
          </p:nvSpPr>
          <p:spPr>
            <a:xfrm>
              <a:off x="0" y="-28575"/>
              <a:ext cx="2408296" cy="2737908"/>
            </a:xfrm>
            <a:prstGeom prst="rect">
              <a:avLst/>
            </a:prstGeom>
          </p:spPr>
          <p:txBody>
            <a:bodyPr anchor="ctr" rtlCol="false" tIns="50800" lIns="50800" bIns="50800" rIns="50800"/>
            <a:lstStyle/>
            <a:p>
              <a:pPr algn="ctr">
                <a:lnSpc>
                  <a:spcPts val="3240"/>
                </a:lnSpc>
              </a:pPr>
            </a:p>
          </p:txBody>
        </p:sp>
      </p:grpSp>
      <p:sp>
        <p:nvSpPr>
          <p:cNvPr name="Freeform 5" id="5"/>
          <p:cNvSpPr/>
          <p:nvPr/>
        </p:nvSpPr>
        <p:spPr>
          <a:xfrm flipH="false" flipV="false" rot="0">
            <a:off x="9792463" y="2083692"/>
            <a:ext cx="7847073" cy="7706480"/>
          </a:xfrm>
          <a:custGeom>
            <a:avLst/>
            <a:gdLst/>
            <a:ahLst/>
            <a:cxnLst/>
            <a:rect r="r" b="b" t="t" l="l"/>
            <a:pathLst>
              <a:path h="7706480" w="7847073">
                <a:moveTo>
                  <a:pt x="0" y="0"/>
                </a:moveTo>
                <a:lnTo>
                  <a:pt x="7847074" y="0"/>
                </a:lnTo>
                <a:lnTo>
                  <a:pt x="7847074" y="7706480"/>
                </a:lnTo>
                <a:lnTo>
                  <a:pt x="0" y="7706480"/>
                </a:lnTo>
                <a:lnTo>
                  <a:pt x="0" y="0"/>
                </a:lnTo>
                <a:close/>
              </a:path>
            </a:pathLst>
          </a:custGeom>
          <a:blipFill>
            <a:blip r:embed="rId2"/>
            <a:stretch>
              <a:fillRect l="0" t="0" r="0" b="0"/>
            </a:stretch>
          </a:blipFill>
        </p:spPr>
      </p:sp>
      <p:sp>
        <p:nvSpPr>
          <p:cNvPr name="Freeform 6" id="6"/>
          <p:cNvSpPr/>
          <p:nvPr/>
        </p:nvSpPr>
        <p:spPr>
          <a:xfrm flipH="false" flipV="false" rot="0">
            <a:off x="369075" y="2083692"/>
            <a:ext cx="8536800" cy="7014959"/>
          </a:xfrm>
          <a:custGeom>
            <a:avLst/>
            <a:gdLst/>
            <a:ahLst/>
            <a:cxnLst/>
            <a:rect r="r" b="b" t="t" l="l"/>
            <a:pathLst>
              <a:path h="7014959" w="8536800">
                <a:moveTo>
                  <a:pt x="0" y="0"/>
                </a:moveTo>
                <a:lnTo>
                  <a:pt x="8536800" y="0"/>
                </a:lnTo>
                <a:lnTo>
                  <a:pt x="8536800" y="7014959"/>
                </a:lnTo>
                <a:lnTo>
                  <a:pt x="0" y="7014959"/>
                </a:lnTo>
                <a:lnTo>
                  <a:pt x="0" y="0"/>
                </a:lnTo>
                <a:close/>
              </a:path>
            </a:pathLst>
          </a:custGeom>
          <a:blipFill>
            <a:blip r:embed="rId3"/>
            <a:stretch>
              <a:fillRect l="0" t="0" r="0" b="0"/>
            </a:stretch>
          </a:blipFill>
        </p:spPr>
      </p:sp>
      <p:sp>
        <p:nvSpPr>
          <p:cNvPr name="TextBox 7" id="7"/>
          <p:cNvSpPr txBox="true"/>
          <p:nvPr/>
        </p:nvSpPr>
        <p:spPr>
          <a:xfrm rot="0">
            <a:off x="4151509" y="660083"/>
            <a:ext cx="10055588" cy="2190750"/>
          </a:xfrm>
          <a:prstGeom prst="rect">
            <a:avLst/>
          </a:prstGeom>
        </p:spPr>
        <p:txBody>
          <a:bodyPr anchor="t" rtlCol="false" tIns="0" lIns="0" bIns="0" rIns="0">
            <a:spAutoFit/>
          </a:bodyPr>
          <a:lstStyle/>
          <a:p>
            <a:pPr>
              <a:lnSpc>
                <a:spcPts val="8640"/>
              </a:lnSpc>
            </a:pPr>
            <a:r>
              <a:rPr lang="en-US" sz="7200">
                <a:solidFill>
                  <a:srgbClr val="2E2D2D"/>
                </a:solidFill>
                <a:latin typeface="Noto Serif Display Light"/>
              </a:rPr>
              <a:t>A Multi-Ship Collision</a:t>
            </a:r>
          </a:p>
          <a:p>
            <a:pPr>
              <a:lnSpc>
                <a:spcPts val="8640"/>
              </a:lnSpc>
            </a:pPr>
          </a:p>
        </p:txBody>
      </p:sp>
      <p:sp>
        <p:nvSpPr>
          <p:cNvPr name="TextBox 8" id="8"/>
          <p:cNvSpPr txBox="true"/>
          <p:nvPr/>
        </p:nvSpPr>
        <p:spPr>
          <a:xfrm rot="0">
            <a:off x="1064003" y="990600"/>
            <a:ext cx="8115300" cy="443865"/>
          </a:xfrm>
          <a:prstGeom prst="rect">
            <a:avLst/>
          </a:prstGeom>
        </p:spPr>
        <p:txBody>
          <a:bodyPr anchor="t" rtlCol="false" tIns="0" lIns="0" bIns="0" rIns="0">
            <a:spAutoFit/>
          </a:bodyPr>
          <a:lstStyle/>
          <a:p>
            <a:pPr>
              <a:lnSpc>
                <a:spcPts val="3644"/>
              </a:lnSpc>
            </a:pPr>
            <a:r>
              <a:rPr lang="en-US" sz="2699" spc="539">
                <a:solidFill>
                  <a:srgbClr val="2E2D2D"/>
                </a:solidFill>
                <a:latin typeface="Montserrat"/>
              </a:rPr>
              <a:t>MODELLER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344582" y="2301600"/>
            <a:ext cx="2431280" cy="1847773"/>
          </a:xfrm>
          <a:custGeom>
            <a:avLst/>
            <a:gdLst/>
            <a:ahLst/>
            <a:cxnLst/>
            <a:rect r="r" b="b" t="t" l="l"/>
            <a:pathLst>
              <a:path h="1847773" w="2431280">
                <a:moveTo>
                  <a:pt x="0" y="0"/>
                </a:moveTo>
                <a:lnTo>
                  <a:pt x="2431280" y="0"/>
                </a:lnTo>
                <a:lnTo>
                  <a:pt x="2431280" y="1847773"/>
                </a:lnTo>
                <a:lnTo>
                  <a:pt x="0" y="18477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512138" y="6340123"/>
            <a:ext cx="2431280" cy="1847773"/>
          </a:xfrm>
          <a:custGeom>
            <a:avLst/>
            <a:gdLst/>
            <a:ahLst/>
            <a:cxnLst/>
            <a:rect r="r" b="b" t="t" l="l"/>
            <a:pathLst>
              <a:path h="1847773" w="2431280">
                <a:moveTo>
                  <a:pt x="2431280" y="0"/>
                </a:moveTo>
                <a:lnTo>
                  <a:pt x="0" y="0"/>
                </a:lnTo>
                <a:lnTo>
                  <a:pt x="0" y="1847773"/>
                </a:lnTo>
                <a:lnTo>
                  <a:pt x="2431280" y="1847773"/>
                </a:lnTo>
                <a:lnTo>
                  <a:pt x="24312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4048125"/>
            <a:ext cx="16230600" cy="2857500"/>
          </a:xfrm>
          <a:prstGeom prst="rect">
            <a:avLst/>
          </a:prstGeom>
        </p:spPr>
        <p:txBody>
          <a:bodyPr anchor="t" rtlCol="false" tIns="0" lIns="0" bIns="0" rIns="0">
            <a:spAutoFit/>
          </a:bodyPr>
          <a:lstStyle/>
          <a:p>
            <a:pPr algn="ctr">
              <a:lnSpc>
                <a:spcPts val="4560"/>
              </a:lnSpc>
            </a:pPr>
            <a:r>
              <a:rPr lang="en-US" sz="3800">
                <a:solidFill>
                  <a:srgbClr val="2E2D2D"/>
                </a:solidFill>
                <a:latin typeface="Noto Serif Display Light"/>
              </a:rPr>
              <a:t>Bu raporda sunulan Çarpışma Önleme Sistemi, deniz kazalarının riskini azaltmak için kapsamlı bir yaklaşım sunmaktadır. Mesafe filtreleri, çarpışma riski belirleme ve çarpışmadan kaçınma manevralarını entegre etmesiyle, sistem denizcilik güvenliğini artırmak için hem ticari hem de askeri anlamda çözüm üretmektedir.</a:t>
            </a:r>
          </a:p>
        </p:txBody>
      </p:sp>
      <p:sp>
        <p:nvSpPr>
          <p:cNvPr name="TextBox 5" id="5"/>
          <p:cNvSpPr txBox="true"/>
          <p:nvPr/>
        </p:nvSpPr>
        <p:spPr>
          <a:xfrm rot="0">
            <a:off x="1028700" y="1028700"/>
            <a:ext cx="16230600" cy="923925"/>
          </a:xfrm>
          <a:prstGeom prst="rect">
            <a:avLst/>
          </a:prstGeom>
        </p:spPr>
        <p:txBody>
          <a:bodyPr anchor="t" rtlCol="false" tIns="0" lIns="0" bIns="0" rIns="0">
            <a:spAutoFit/>
          </a:bodyPr>
          <a:lstStyle/>
          <a:p>
            <a:pPr algn="ctr">
              <a:lnSpc>
                <a:spcPts val="7320"/>
              </a:lnSpc>
            </a:pPr>
            <a:r>
              <a:rPr lang="en-US" sz="6100">
                <a:solidFill>
                  <a:srgbClr val="2E2D2D"/>
                </a:solidFill>
                <a:latin typeface="Noto Serif Display Bold Italics"/>
              </a:rPr>
              <a:t>SONUÇ</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DAGDUrjKd8k</dc:identifier>
  <dcterms:modified xsi:type="dcterms:W3CDTF">2011-08-01T06:04:30Z</dcterms:modified>
  <cp:revision>1</cp:revision>
  <dc:title>Collision Avoidance</dc:title>
</cp:coreProperties>
</file>